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Helvetica Neue" panose="02000503000000020004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iIld2bzmu4kZ7aZZ52d5LUnbBH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2CE3D9-AF3F-4856-8A2D-46E2DC175750}">
  <a:tblStyle styleId="{5E2CE3D9-AF3F-4856-8A2D-46E2DC17575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3"/>
          </a:solidFill>
        </a:fill>
      </a:tcStyle>
    </a:wholeTbl>
    <a:band1H>
      <a:tcTxStyle/>
      <a:tcStyle>
        <a:tcBdr/>
        <a:fill>
          <a:solidFill>
            <a:schemeClr val="accent3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3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41FCD68-DD51-4092-9630-B89A17E67193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3"/>
          </a:solidFill>
        </a:fill>
      </a:tcStyle>
    </a:wholeTbl>
    <a:band1H>
      <a:tcTxStyle/>
      <a:tcStyle>
        <a:tcBdr/>
        <a:fill>
          <a:solidFill>
            <a:schemeClr val="accent3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3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>
      <p:cViewPr varScale="1">
        <p:scale>
          <a:sx n="117" d="100"/>
          <a:sy n="117" d="100"/>
        </p:scale>
        <p:origin x="14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 the following presentation we’ll introduce the GWAS Catalog API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Then </a:t>
            </a:r>
            <a:endParaRPr/>
          </a:p>
        </p:txBody>
      </p:sp>
      <p:sp>
        <p:nvSpPr>
          <p:cNvPr id="109" name="Google Shape;1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b09956d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5b09956d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Starting with a presentation where we talk about what an API is, and when to use it?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How to extract data via an API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How to understand the returned data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GWAS Catalog API - access to the manually curated dataset via API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GWAS Catalog Summary stats API - access to the summary stats database.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The presentation is followed by a short interactive session to try the API in practice</a:t>
            </a:r>
            <a:endParaRPr/>
          </a:p>
          <a:p>
            <a:pPr marL="228600" lvl="0" indent="-1524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228600" lvl="0" indent="-1524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7" name="Google Shape;117;g5b09956d1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The user interface allows low-throughput data access mostly useful for exploratory data access.</a:t>
            </a:r>
            <a:endParaRPr/>
          </a:p>
          <a:p>
            <a:pPr marL="2286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When the number of queries high, it could be overwhelming to check all the individual pages.</a:t>
            </a:r>
            <a:endParaRPr/>
          </a:p>
          <a:p>
            <a:pPr marL="2286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Eg. after a GWAS Study, the bioinformatician has 1000 potential associations to replicate. How to prioritize? Checking all of them?</a:t>
            </a:r>
            <a:endParaRPr/>
          </a:p>
          <a:p>
            <a:pPr marL="2286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Pipelines that required to automatically retrieve data from various sources.</a:t>
            </a:r>
            <a:endParaRPr/>
          </a:p>
          <a:p>
            <a:pPr marL="2286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API: interface to allow applications to communicate</a:t>
            </a:r>
            <a:endParaRPr/>
          </a:p>
          <a:p>
            <a:pPr marL="228600" lvl="0" indent="-1524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2286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(Users who are interested in the entirety of the catalog, they can download and parse the flatfiles)</a:t>
            </a:r>
            <a:endParaRPr/>
          </a:p>
          <a:p>
            <a:pPr marL="228600" lvl="0" indent="-1524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228600" lvl="0" indent="-1524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5" name="Google Shape;12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b09956d1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5b09956d1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35" name="Google Shape;135;g5b09956d1b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The request is formulated as a URL (what you can type in your browser’s address bar)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Browser sends the request back to the server that prepares the requested data and send back.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Why this setup useful? Any programming language or even a browser can be used to fetch data from the server. (It doesn’t matter if you are using bash, Perl, R, Java or Python. Anything will do the job)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The endpoints usually can take further arguments to make the response more specific</a:t>
            </a:r>
            <a:endParaRPr/>
          </a:p>
          <a:p>
            <a:pPr marL="171450" lvl="0" indent="-952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42" name="Google Shape;14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It is essential that user investigate the documentation of the API to learn about the available endpoints and ways to access specific type of data.</a:t>
            </a:r>
            <a:endParaRPr/>
          </a:p>
          <a:p>
            <a:pPr marL="171450" lvl="0" indent="-952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53" name="Google Shape;15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endpoints:</a:t>
            </a:r>
            <a:endParaRPr/>
          </a:p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studies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all associations for a study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study metadata in GWAS catalog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list traits of this study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traits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all associations for trait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link to OLS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list studies with this trait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chromosomes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all associations for a chromosome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associations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browse all associations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search for a variant by the rsID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b09956d1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b09956d1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5b09956d1b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_Title Slide">
  <p:cSld name="8_Title Slide">
    <p:bg>
      <p:bgPr>
        <a:solidFill>
          <a:srgbClr val="E6E6E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8" descr="EMBL_EBI_PDBE-slide-background6.png"/>
          <p:cNvPicPr preferRelativeResize="0"/>
          <p:nvPr/>
        </p:nvPicPr>
        <p:blipFill rotWithShape="1">
          <a:blip r:embed="rId2">
            <a:alphaModFix/>
          </a:blip>
          <a:srcRect t="-2167"/>
          <a:stretch/>
        </p:blipFill>
        <p:spPr>
          <a:xfrm>
            <a:off x="0" y="-149225"/>
            <a:ext cx="9156700" cy="701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8"/>
          <p:cNvSpPr txBox="1">
            <a:spLocks noGrp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520"/>
              </a:spcBef>
              <a:spcAft>
                <a:spcPts val="0"/>
              </a:spcAft>
              <a:buSzPts val="3120"/>
              <a:buFont typeface="Helvetica Neue"/>
              <a:buNone/>
              <a:defRPr sz="2600" b="0" i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500" b="0" i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body" idx="2"/>
          </p:nvPr>
        </p:nvSpPr>
        <p:spPr>
          <a:xfrm>
            <a:off x="533400" y="3851275"/>
            <a:ext cx="4487863" cy="61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880"/>
              <a:buNone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" name="Google Shape;1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4413" y="6312750"/>
            <a:ext cx="1455319" cy="4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3_Title Slide">
  <p:cSld name="13_Title Slide">
    <p:bg>
      <p:bgPr>
        <a:solidFill>
          <a:srgbClr val="E6E6E6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 descr="EMBL_EBI_slidebackground_c.elegan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1" y="0"/>
            <a:ext cx="9144121" cy="686954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7"/>
          <p:cNvSpPr txBox="1">
            <a:spLocks noGrp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520"/>
              </a:spcBef>
              <a:spcAft>
                <a:spcPts val="0"/>
              </a:spcAft>
              <a:buSzPts val="3120"/>
              <a:buFont typeface="Helvetica Neue"/>
              <a:buNone/>
              <a:defRPr sz="2600" b="0" i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500" b="0" i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2"/>
          </p:nvPr>
        </p:nvSpPr>
        <p:spPr>
          <a:xfrm>
            <a:off x="533400" y="3851275"/>
            <a:ext cx="4487863" cy="61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880"/>
              <a:buNone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4413" y="6312750"/>
            <a:ext cx="1455319" cy="4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4_Title Slide">
  <p:cSld name="14_Title Slide">
    <p:bg>
      <p:bgPr>
        <a:solidFill>
          <a:srgbClr val="E6E6E6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8" descr="EMBL_EBI_slidebackground_medaka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8"/>
          <p:cNvSpPr txBox="1">
            <a:spLocks noGrp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520"/>
              </a:spcBef>
              <a:spcAft>
                <a:spcPts val="0"/>
              </a:spcAft>
              <a:buSzPts val="3120"/>
              <a:buFont typeface="Helvetica Neue"/>
              <a:buNone/>
              <a:defRPr sz="2600" b="0" i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500" b="0" i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2"/>
          </p:nvPr>
        </p:nvSpPr>
        <p:spPr>
          <a:xfrm>
            <a:off x="533400" y="3851275"/>
            <a:ext cx="4487863" cy="61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880"/>
              <a:buNone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4413" y="6312750"/>
            <a:ext cx="1455319" cy="4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6_Title Slide">
  <p:cSld name="16_Title Slide">
    <p:bg>
      <p:bgPr>
        <a:solidFill>
          <a:srgbClr val="E6E6E6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9" descr="EMBL_EBI_slidebackground_medaka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9"/>
          <p:cNvSpPr txBox="1">
            <a:spLocks noGrp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520"/>
              </a:spcBef>
              <a:spcAft>
                <a:spcPts val="0"/>
              </a:spcAft>
              <a:buSzPts val="3120"/>
              <a:buFont typeface="Helvetica Neue"/>
              <a:buNone/>
              <a:defRPr sz="2600" b="0" i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500" b="0" i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body" idx="2"/>
          </p:nvPr>
        </p:nvSpPr>
        <p:spPr>
          <a:xfrm>
            <a:off x="533400" y="3851275"/>
            <a:ext cx="4487863" cy="61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880"/>
              <a:buNone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2" name="Google Shape;8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4413" y="6312750"/>
            <a:ext cx="1455319" cy="4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2_Title Slide">
  <p:cSld name="12_Title Slide">
    <p:bg>
      <p:bgPr>
        <a:solidFill>
          <a:srgbClr val="E6E6E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0" descr="EMBL_EBI_slidebackground_plant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800" y="-7200"/>
            <a:ext cx="9154800" cy="68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0"/>
          <p:cNvSpPr txBox="1">
            <a:spLocks noGrp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520"/>
              </a:spcBef>
              <a:spcAft>
                <a:spcPts val="0"/>
              </a:spcAft>
              <a:buSzPts val="3120"/>
              <a:buFont typeface="Helvetica Neue"/>
              <a:buNone/>
              <a:defRPr sz="2600" b="0" i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500" b="0" i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body" idx="2"/>
          </p:nvPr>
        </p:nvSpPr>
        <p:spPr>
          <a:xfrm>
            <a:off x="533400" y="3851275"/>
            <a:ext cx="4487863" cy="61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880"/>
              <a:buNone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8" name="Google Shape;8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4413" y="6312750"/>
            <a:ext cx="1455319" cy="4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7_Title Slide">
  <p:cSld name="17_Title Slide">
    <p:bg>
      <p:bgPr>
        <a:solidFill>
          <a:srgbClr val="E6E6E6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1" descr="EMBL_EBI_Industry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1"/>
          <p:cNvSpPr txBox="1">
            <a:spLocks noGrp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520"/>
              </a:spcBef>
              <a:spcAft>
                <a:spcPts val="0"/>
              </a:spcAft>
              <a:buSzPts val="3120"/>
              <a:buFont typeface="Helvetica Neue"/>
              <a:buNone/>
              <a:defRPr sz="2600" b="0" i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500" b="0" i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2"/>
          </p:nvPr>
        </p:nvSpPr>
        <p:spPr>
          <a:xfrm>
            <a:off x="533400" y="3851275"/>
            <a:ext cx="4487863" cy="61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880"/>
              <a:buNone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4" name="Google Shape;9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4413" y="6312750"/>
            <a:ext cx="1455319" cy="4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8_Title Slide">
  <p:cSld name="18_Title Slide">
    <p:bg>
      <p:bgPr>
        <a:solidFill>
          <a:srgbClr val="E6E6E6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2"/>
          <p:cNvSpPr txBox="1">
            <a:spLocks noGrp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520"/>
              </a:spcBef>
              <a:spcAft>
                <a:spcPts val="0"/>
              </a:spcAft>
              <a:buSzPts val="3120"/>
              <a:buFont typeface="Helvetica Neue"/>
              <a:buNone/>
              <a:defRPr sz="2600" b="0" i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500" b="0" i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body" idx="2"/>
          </p:nvPr>
        </p:nvSpPr>
        <p:spPr>
          <a:xfrm>
            <a:off x="533400" y="3851275"/>
            <a:ext cx="4487863" cy="61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880"/>
              <a:buNone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4413" y="6312750"/>
            <a:ext cx="1455319" cy="4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body" idx="1"/>
          </p:nvPr>
        </p:nvSpPr>
        <p:spPr>
          <a:xfrm>
            <a:off x="533400" y="1219200"/>
            <a:ext cx="38989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1148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880"/>
              <a:buChar char="•"/>
              <a:defRPr/>
            </a:lvl1pPr>
            <a:lvl2pPr marL="914400" lvl="1" indent="-368300" algn="l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•"/>
              <a:defRPr/>
            </a:lvl2pPr>
            <a:lvl3pPr marL="1371600" lvl="2" indent="-355600" algn="l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3pPr>
            <a:lvl4pPr marL="1828800" lvl="3" indent="-355600" algn="l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5pPr>
            <a:lvl6pPr marL="2743200" lvl="5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body" idx="2"/>
          </p:nvPr>
        </p:nvSpPr>
        <p:spPr>
          <a:xfrm>
            <a:off x="4686300" y="1219200"/>
            <a:ext cx="40005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1148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880"/>
              <a:buChar char="•"/>
              <a:defRPr/>
            </a:lvl1pPr>
            <a:lvl2pPr marL="914400" lvl="1" indent="-368300" algn="l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•"/>
              <a:defRPr/>
            </a:lvl2pPr>
            <a:lvl3pPr marL="1371600" lvl="2" indent="-355600" algn="l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3pPr>
            <a:lvl4pPr marL="1828800" lvl="3" indent="-355600" algn="l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5pPr>
            <a:lvl6pPr marL="2743200" lvl="5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body" idx="1"/>
          </p:nvPr>
        </p:nvSpPr>
        <p:spPr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65760" algn="l">
              <a:spcBef>
                <a:spcPts val="360"/>
              </a:spcBef>
              <a:spcAft>
                <a:spcPts val="0"/>
              </a:spcAft>
              <a:buSzPts val="2160"/>
              <a:buChar char="•"/>
              <a:defRPr/>
            </a:lvl1pPr>
            <a:lvl2pPr marL="914400" lvl="1" indent="-368300" algn="l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•"/>
              <a:defRPr/>
            </a:lvl2pPr>
            <a:lvl3pPr marL="1371600" lvl="2" indent="-355600" algn="l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3pPr>
            <a:lvl4pPr marL="1828800" lvl="3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E6E6E6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0" descr="EMBL_EBI_DNA_dark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0"/>
          <p:cNvSpPr txBox="1">
            <a:spLocks noGrp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520"/>
              </a:spcBef>
              <a:spcAft>
                <a:spcPts val="0"/>
              </a:spcAft>
              <a:buSzPts val="3120"/>
              <a:buFont typeface="Helvetica Neue"/>
              <a:buNone/>
              <a:defRPr sz="2600" b="0" i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500" b="0" i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body" idx="2"/>
          </p:nvPr>
        </p:nvSpPr>
        <p:spPr>
          <a:xfrm>
            <a:off x="533400" y="3851275"/>
            <a:ext cx="4487863" cy="61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880"/>
              <a:buNone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8" name="Google Shape;2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4413" y="6312750"/>
            <a:ext cx="1455319" cy="4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Title Slide">
  <p:cSld name="6_Title Slide">
    <p:bg>
      <p:bgPr>
        <a:solidFill>
          <a:srgbClr val="E6E6E6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1" descr="powerpont-slide-title_cell_dark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61463" cy="68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1"/>
          <p:cNvSpPr txBox="1">
            <a:spLocks noGrp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520"/>
              </a:spcBef>
              <a:spcAft>
                <a:spcPts val="0"/>
              </a:spcAft>
              <a:buSzPts val="3120"/>
              <a:buFont typeface="Helvetica Neue"/>
              <a:buNone/>
              <a:defRPr sz="2600" b="0" i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500" b="0" i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body" idx="2"/>
          </p:nvPr>
        </p:nvSpPr>
        <p:spPr>
          <a:xfrm>
            <a:off x="533400" y="3851275"/>
            <a:ext cx="4487863" cy="61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880"/>
              <a:buNone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4" name="Google Shape;3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4413" y="6312750"/>
            <a:ext cx="1455319" cy="4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_Title Slide">
  <p:cSld name="7_Title Slide">
    <p:bg>
      <p:bgPr>
        <a:solidFill>
          <a:srgbClr val="E6E6E6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2" descr="EMBL_EBI_Chemistry-slide2-backgroun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56700" cy="68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2"/>
          <p:cNvSpPr txBox="1">
            <a:spLocks noGrp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520"/>
              </a:spcBef>
              <a:spcAft>
                <a:spcPts val="0"/>
              </a:spcAft>
              <a:buSzPts val="3120"/>
              <a:buFont typeface="Helvetica Neue"/>
              <a:buNone/>
              <a:defRPr sz="2600" b="0" i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500" b="0" i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533400" y="3851275"/>
            <a:ext cx="4487863" cy="61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880"/>
              <a:buNone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0" name="Google Shape;4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4413" y="6312750"/>
            <a:ext cx="1455319" cy="4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_Title Slide">
  <p:cSld name="9_Title Slide">
    <p:bg>
      <p:bgPr>
        <a:solidFill>
          <a:srgbClr val="E6E6E6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3" descr="EMBL_EBI_Chem slide background4.tif"/>
          <p:cNvPicPr preferRelativeResize="0"/>
          <p:nvPr/>
        </p:nvPicPr>
        <p:blipFill/>
        <p:spPr>
          <a:xfrm>
            <a:off x="-1" y="0"/>
            <a:ext cx="9155545" cy="686954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520"/>
              </a:spcBef>
              <a:spcAft>
                <a:spcPts val="0"/>
              </a:spcAft>
              <a:buSzPts val="3120"/>
              <a:buFont typeface="Helvetica Neue"/>
              <a:buNone/>
              <a:defRPr sz="2600" b="0" i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500" b="0" i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2"/>
          </p:nvPr>
        </p:nvSpPr>
        <p:spPr>
          <a:xfrm>
            <a:off x="533400" y="3851275"/>
            <a:ext cx="4487863" cy="61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880"/>
              <a:buNone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6" name="Google Shape;4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64413" y="6312750"/>
            <a:ext cx="1455319" cy="4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_Title Slide">
  <p:cSld name="10_Title Slide">
    <p:bg>
      <p:bgPr>
        <a:solidFill>
          <a:srgbClr val="E6E6E6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4" descr="EMBL_EBI_slidebackground_fly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74201" cy="6881098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4"/>
          <p:cNvSpPr txBox="1">
            <a:spLocks noGrp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520"/>
              </a:spcBef>
              <a:spcAft>
                <a:spcPts val="0"/>
              </a:spcAft>
              <a:buSzPts val="3120"/>
              <a:buFont typeface="Helvetica Neue"/>
              <a:buNone/>
              <a:defRPr sz="2600" b="0" i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500" b="0" i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2"/>
          </p:nvPr>
        </p:nvSpPr>
        <p:spPr>
          <a:xfrm>
            <a:off x="533400" y="3851275"/>
            <a:ext cx="4487863" cy="61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880"/>
              <a:buNone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2" name="Google Shape;5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4413" y="6312750"/>
            <a:ext cx="1455319" cy="4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1_Title Slide">
  <p:cSld name="11_Title Slide">
    <p:bg>
      <p:bgPr>
        <a:solidFill>
          <a:srgbClr val="E6E6E6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5" descr="EMBL_EBI_slidebackground_cardia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54800" cy="68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520"/>
              </a:spcBef>
              <a:spcAft>
                <a:spcPts val="0"/>
              </a:spcAft>
              <a:buSzPts val="3120"/>
              <a:buFont typeface="Helvetica Neue"/>
              <a:buNone/>
              <a:defRPr sz="2600" b="0" i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500" b="0" i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533400" y="3851275"/>
            <a:ext cx="4487863" cy="61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880"/>
              <a:buNone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4413" y="6312750"/>
            <a:ext cx="1455319" cy="4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5_Title Slide">
  <p:cSld name="15_Title Slide">
    <p:bg>
      <p:bgPr>
        <a:solidFill>
          <a:srgbClr val="E6E6E6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6" descr="EMBL_EBI_slidebackground_cardiac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54800" cy="68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520"/>
              </a:spcBef>
              <a:spcAft>
                <a:spcPts val="0"/>
              </a:spcAft>
              <a:buSzPts val="3120"/>
              <a:buFont typeface="Helvetica Neue"/>
              <a:buNone/>
              <a:defRPr sz="2600" b="0" i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500" b="0" i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2"/>
          </p:nvPr>
        </p:nvSpPr>
        <p:spPr>
          <a:xfrm>
            <a:off x="533400" y="3851275"/>
            <a:ext cx="4487863" cy="61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880"/>
              <a:buNone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5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4" name="Google Shape;6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4413" y="6312750"/>
            <a:ext cx="1455319" cy="4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/>
          <p:nvPr/>
        </p:nvSpPr>
        <p:spPr>
          <a:xfrm flipH="1">
            <a:off x="0" y="6210300"/>
            <a:ext cx="9144000" cy="647700"/>
          </a:xfrm>
          <a:prstGeom prst="rect">
            <a:avLst/>
          </a:prstGeom>
          <a:solidFill>
            <a:srgbClr val="004342"/>
          </a:solidFill>
          <a:ln>
            <a:noFill/>
          </a:ln>
        </p:spPr>
        <p:txBody>
          <a:bodyPr spcFirstLastPara="1" wrap="square" lIns="44100" tIns="22050" rIns="44100" bIns="22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7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body" idx="1"/>
          </p:nvPr>
        </p:nvSpPr>
        <p:spPr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41148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8300" algn="l" rtl="0">
              <a:spcBef>
                <a:spcPts val="575"/>
              </a:spcBef>
              <a:spcAft>
                <a:spcPts val="0"/>
              </a:spcAft>
              <a:buClr>
                <a:srgbClr val="FF8C9A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spcBef>
                <a:spcPts val="575"/>
              </a:spcBef>
              <a:spcAft>
                <a:spcPts val="0"/>
              </a:spcAft>
              <a:buClr>
                <a:srgbClr val="FF8C9A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1950" algn="l" rtl="0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Times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Times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Times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Times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" name="Google Shape;13;p7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364413" y="6312750"/>
            <a:ext cx="1455319" cy="450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>
    <p:cut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gwas/rest/docs/api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JSON" TargetMode="External"/><Relationship Id="rId4" Type="http://schemas.openxmlformats.org/officeDocument/2006/relationships/hyperlink" Target="https://www.ebi.ac.uk/gwas/summary-statistics/doc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"/>
          <p:cNvSpPr txBox="1">
            <a:spLocks noGrp="1"/>
          </p:cNvSpPr>
          <p:nvPr>
            <p:ph type="subTitle" idx="1"/>
          </p:nvPr>
        </p:nvSpPr>
        <p:spPr>
          <a:xfrm>
            <a:off x="499329" y="2361448"/>
            <a:ext cx="64008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120"/>
              <a:buFont typeface="Helvetica Neue"/>
              <a:buNone/>
            </a:pPr>
            <a:r>
              <a:rPr lang="en-US"/>
              <a:t>The API of the GWAS Catalog	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" name="Google Shape;112;p1"/>
          <p:cNvSpPr txBox="1">
            <a:spLocks noGrp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Programmatic data access and retrieval</a:t>
            </a:r>
            <a:endParaRPr/>
          </a:p>
        </p:txBody>
      </p:sp>
      <p:sp>
        <p:nvSpPr>
          <p:cNvPr id="113" name="Google Shape;113;p1"/>
          <p:cNvSpPr txBox="1">
            <a:spLocks noGrp="1"/>
          </p:cNvSpPr>
          <p:nvPr>
            <p:ph type="body" idx="2"/>
          </p:nvPr>
        </p:nvSpPr>
        <p:spPr>
          <a:xfrm>
            <a:off x="532554" y="4130211"/>
            <a:ext cx="4487863" cy="15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en-US"/>
              <a:t>Daniel Suveges</a:t>
            </a:r>
            <a:endParaRPr/>
          </a:p>
          <a:p>
            <a:pPr marL="0" lvl="0" indent="0" algn="l" rtl="0">
              <a:spcBef>
                <a:spcPts val="1055"/>
              </a:spcBef>
              <a:spcAft>
                <a:spcPts val="0"/>
              </a:spcAft>
              <a:buSzPts val="288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www.ebi.ac.uk/gwas 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b09956d1b_0_0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81534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API Workshop</a:t>
            </a:r>
            <a:endParaRPr/>
          </a:p>
        </p:txBody>
      </p:sp>
      <p:sp>
        <p:nvSpPr>
          <p:cNvPr id="120" name="Google Shape;120;g5b09956d1b_0_0"/>
          <p:cNvSpPr txBox="1">
            <a:spLocks noGrp="1"/>
          </p:cNvSpPr>
          <p:nvPr>
            <p:ph type="body" idx="1"/>
          </p:nvPr>
        </p:nvSpPr>
        <p:spPr>
          <a:xfrm>
            <a:off x="533400" y="985350"/>
            <a:ext cx="8153400" cy="4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54012" lvl="0" indent="-354012" algn="l" rtl="0">
              <a:spcBef>
                <a:spcPts val="1055"/>
              </a:spcBef>
              <a:spcAft>
                <a:spcPts val="0"/>
              </a:spcAft>
              <a:buSzPts val="2880"/>
              <a:buChar char="•"/>
            </a:pPr>
            <a:r>
              <a:rPr lang="en-US" b="1"/>
              <a:t>Presentation</a:t>
            </a:r>
            <a:endParaRPr b="1"/>
          </a:p>
          <a:p>
            <a:pPr marL="631825" lvl="1" indent="-276225" algn="l" rtl="0">
              <a:spcBef>
                <a:spcPts val="1055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What is an API, why should I use it?</a:t>
            </a:r>
            <a:endParaRPr/>
          </a:p>
          <a:p>
            <a:pPr marL="631825" lvl="1" indent="-276225" algn="l" rtl="0">
              <a:spcBef>
                <a:spcPts val="1055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How to extract data via API</a:t>
            </a:r>
            <a:endParaRPr/>
          </a:p>
          <a:p>
            <a:pPr marL="631825" lvl="1" indent="-276225" algn="l" rtl="0">
              <a:spcBef>
                <a:spcPts val="1055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Understanding the returned data</a:t>
            </a:r>
            <a:endParaRPr/>
          </a:p>
          <a:p>
            <a:pPr marL="631825" lvl="1" indent="-276225" algn="l" rtl="0">
              <a:spcBef>
                <a:spcPts val="1055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GWAS Catalog API</a:t>
            </a:r>
            <a:endParaRPr/>
          </a:p>
          <a:p>
            <a:pPr marL="631825" lvl="1" indent="-276225" algn="l" rtl="0">
              <a:spcBef>
                <a:spcPts val="1055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GWAS Catalog Summary statistics API</a:t>
            </a:r>
            <a:endParaRPr/>
          </a:p>
          <a:p>
            <a:pPr marL="354012" lvl="0" indent="-354012" algn="l" rtl="0">
              <a:spcBef>
                <a:spcPts val="1055"/>
              </a:spcBef>
              <a:spcAft>
                <a:spcPts val="0"/>
              </a:spcAft>
              <a:buSzPts val="2160"/>
              <a:buChar char="•"/>
            </a:pPr>
            <a:r>
              <a:rPr lang="en-US" b="1"/>
              <a:t>Interactive session</a:t>
            </a:r>
            <a:endParaRPr b="1"/>
          </a:p>
          <a:p>
            <a:pPr marL="0" lvl="0" indent="0" algn="l" rtl="0">
              <a:spcBef>
                <a:spcPts val="1055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55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g5b09956d1b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36" y="6241472"/>
            <a:ext cx="595745" cy="595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High-throughput access</a:t>
            </a:r>
            <a:endParaRPr/>
          </a:p>
        </p:txBody>
      </p:sp>
      <p:sp>
        <p:nvSpPr>
          <p:cNvPr id="128" name="Google Shape;128;p2"/>
          <p:cNvSpPr txBox="1">
            <a:spLocks noGrp="1"/>
          </p:cNvSpPr>
          <p:nvPr>
            <p:ph type="body" idx="1"/>
          </p:nvPr>
        </p:nvSpPr>
        <p:spPr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54013" lvl="0" indent="-354013" algn="l" rtl="0">
              <a:spcBef>
                <a:spcPts val="0"/>
              </a:spcBef>
              <a:spcAft>
                <a:spcPts val="0"/>
              </a:spcAft>
              <a:buSzPts val="2880"/>
              <a:buChar char="•"/>
            </a:pPr>
            <a:r>
              <a:rPr lang="en-US"/>
              <a:t>Web interface: optimal for low-throughput, exploratory data access.</a:t>
            </a:r>
            <a:endParaRPr/>
          </a:p>
          <a:p>
            <a:pPr marL="354013" lvl="0" indent="-354013" algn="l" rtl="0">
              <a:spcBef>
                <a:spcPts val="1055"/>
              </a:spcBef>
              <a:spcAft>
                <a:spcPts val="0"/>
              </a:spcAft>
              <a:buSzPts val="2880"/>
              <a:buChar char="•"/>
            </a:pPr>
            <a:r>
              <a:rPr lang="en-US"/>
              <a:t>How to check 100s or 1000s of variants? </a:t>
            </a:r>
            <a:endParaRPr/>
          </a:p>
        </p:txBody>
      </p:sp>
      <p:pic>
        <p:nvPicPr>
          <p:cNvPr id="129" name="Google Shape;12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36" y="6241472"/>
            <a:ext cx="595745" cy="59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6581" y="2770909"/>
            <a:ext cx="3758170" cy="2556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45165" y="2771414"/>
            <a:ext cx="3841635" cy="2556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b09956d1b_0_18"/>
          <p:cNvSpPr txBox="1">
            <a:spLocks noGrp="1"/>
          </p:cNvSpPr>
          <p:nvPr>
            <p:ph type="body" idx="1"/>
          </p:nvPr>
        </p:nvSpPr>
        <p:spPr>
          <a:xfrm>
            <a:off x="533400" y="1219200"/>
            <a:ext cx="8153400" cy="50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2880"/>
              <a:buChar char="•"/>
            </a:pPr>
            <a:r>
              <a:rPr lang="en-US"/>
              <a:t>Re</a:t>
            </a:r>
            <a:endParaRPr/>
          </a:p>
        </p:txBody>
      </p:sp>
      <p:sp>
        <p:nvSpPr>
          <p:cNvPr id="138" name="Google Shape;138;g5b09956d1b_0_18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an API?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 txBox="1">
            <a:spLocks noGrp="1"/>
          </p:cNvSpPr>
          <p:nvPr>
            <p:ph type="body" idx="1"/>
          </p:nvPr>
        </p:nvSpPr>
        <p:spPr>
          <a:xfrm>
            <a:off x="533400" y="1219200"/>
            <a:ext cx="8153400" cy="50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54013" lvl="0" indent="-354013" algn="l" rtl="0">
              <a:spcBef>
                <a:spcPts val="0"/>
              </a:spcBef>
              <a:spcAft>
                <a:spcPts val="0"/>
              </a:spcAft>
              <a:buSzPts val="2880"/>
              <a:buChar char="•"/>
            </a:pPr>
            <a:r>
              <a:rPr lang="en-US"/>
              <a:t>Requests are URLs:</a:t>
            </a:r>
            <a:endParaRPr/>
          </a:p>
          <a:p>
            <a:pPr marL="354013" lvl="0" indent="-171133" algn="l" rtl="0">
              <a:spcBef>
                <a:spcPts val="1055"/>
              </a:spcBef>
              <a:spcAft>
                <a:spcPts val="0"/>
              </a:spcAft>
              <a:buSzPts val="2880"/>
              <a:buNone/>
            </a:pPr>
            <a:endParaRPr/>
          </a:p>
          <a:p>
            <a:pPr marL="354013" lvl="0" indent="-171133" algn="l" rtl="0">
              <a:spcBef>
                <a:spcPts val="1055"/>
              </a:spcBef>
              <a:spcAft>
                <a:spcPts val="0"/>
              </a:spcAft>
              <a:buSzPts val="2880"/>
              <a:buNone/>
            </a:pPr>
            <a:endParaRPr/>
          </a:p>
          <a:p>
            <a:pPr marL="354013" lvl="0" indent="-171133" algn="l" rtl="0">
              <a:spcBef>
                <a:spcPts val="1055"/>
              </a:spcBef>
              <a:spcAft>
                <a:spcPts val="0"/>
              </a:spcAft>
              <a:buSzPts val="2880"/>
              <a:buNone/>
            </a:pPr>
            <a:endParaRPr/>
          </a:p>
          <a:p>
            <a:pPr marL="354012" lvl="0" indent="-354012" algn="l" rtl="0">
              <a:spcBef>
                <a:spcPts val="1055"/>
              </a:spcBef>
              <a:spcAft>
                <a:spcPts val="0"/>
              </a:spcAft>
              <a:buSzPts val="2880"/>
              <a:buChar char="•"/>
            </a:pPr>
            <a:r>
              <a:rPr lang="en-US"/>
              <a:t>Further arguments:</a:t>
            </a:r>
            <a:endParaRPr/>
          </a:p>
          <a:p>
            <a:pPr marL="0" lvl="0" indent="0" algn="l" rtl="0">
              <a:spcBef>
                <a:spcPts val="1055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l" rtl="0">
              <a:spcBef>
                <a:spcPts val="1055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55"/>
              </a:spcBef>
              <a:spcAft>
                <a:spcPts val="0"/>
              </a:spcAft>
              <a:buNone/>
            </a:pPr>
            <a:endParaRPr/>
          </a:p>
          <a:p>
            <a:pPr marL="354012" lvl="0" indent="-354012" algn="l" rtl="0">
              <a:spcBef>
                <a:spcPts val="1055"/>
              </a:spcBef>
              <a:spcAft>
                <a:spcPts val="0"/>
              </a:spcAft>
              <a:buSzPts val="2880"/>
              <a:buChar char="•"/>
            </a:pPr>
            <a:r>
              <a:rPr lang="en-US"/>
              <a:t>Independent from the applied programming language.</a:t>
            </a:r>
            <a:endParaRPr/>
          </a:p>
        </p:txBody>
      </p:sp>
      <p:sp>
        <p:nvSpPr>
          <p:cNvPr id="145" name="Google Shape;145;p3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Extracting data</a:t>
            </a:r>
            <a:endParaRPr/>
          </a:p>
        </p:txBody>
      </p:sp>
      <p:grpSp>
        <p:nvGrpSpPr>
          <p:cNvPr id="146" name="Google Shape;146;p3"/>
          <p:cNvGrpSpPr/>
          <p:nvPr/>
        </p:nvGrpSpPr>
        <p:grpSpPr>
          <a:xfrm>
            <a:off x="658091" y="2040332"/>
            <a:ext cx="6504710" cy="784831"/>
            <a:chOff x="533400" y="3010148"/>
            <a:chExt cx="6504710" cy="784831"/>
          </a:xfrm>
        </p:grpSpPr>
        <p:sp>
          <p:nvSpPr>
            <p:cNvPr id="147" name="Google Shape;147;p3"/>
            <p:cNvSpPr/>
            <p:nvPr/>
          </p:nvSpPr>
          <p:spPr>
            <a:xfrm>
              <a:off x="533400" y="3010148"/>
              <a:ext cx="6504709" cy="384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900"/>
                <a:buFont typeface="Courier New"/>
                <a:buNone/>
              </a:pPr>
              <a:r>
                <a:rPr lang="en-US" sz="1900" b="1" i="0" u="none" strike="noStrike" cap="none">
                  <a:solidFill>
                    <a:srgbClr val="0070C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https://www.ebi.ac.uk/gwas/rest/api</a:t>
              </a:r>
              <a:r>
                <a:rPr lang="en-US" sz="1900" b="0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</a:t>
              </a:r>
              <a:r>
                <a:rPr lang="en-US" sz="1900" b="1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studies</a:t>
              </a:r>
              <a:endParaRPr sz="1900" b="1" i="0" u="none" strike="noStrike" cap="non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313710" y="3394869"/>
              <a:ext cx="472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API address                             endpoint</a:t>
              </a:r>
              <a:endParaRPr/>
            </a:p>
          </p:txBody>
        </p:sp>
      </p:grpSp>
      <p:graphicFrame>
        <p:nvGraphicFramePr>
          <p:cNvPr id="149" name="Google Shape;149;p3"/>
          <p:cNvGraphicFramePr/>
          <p:nvPr/>
        </p:nvGraphicFramePr>
        <p:xfrm>
          <a:off x="450274" y="387489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{5E2CE3D9-AF3F-4856-8A2D-46E2DC175750}</a:tableStyleId>
              </a:tblPr>
              <a:tblGrid>
                <a:gridCol w="862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rgbClr val="0070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…/api</a:t>
                      </a:r>
                      <a:r>
                        <a:rPr lang="en-US" sz="1600" b="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</a:t>
                      </a:r>
                      <a:r>
                        <a:rPr lang="en-US" sz="1600" b="0" u="none" strike="noStrike" cap="non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studies</a:t>
                      </a:r>
                      <a:endParaRPr sz="1600" b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600"/>
                        <a:buFont typeface="Courier New"/>
                        <a:buNone/>
                      </a:pPr>
                      <a:r>
                        <a:rPr lang="en-US" sz="1600">
                          <a:solidFill>
                            <a:srgbClr val="0070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…/api</a:t>
                      </a:r>
                      <a:r>
                        <a:rPr lang="en-US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</a:t>
                      </a:r>
                      <a:r>
                        <a:rPr lang="en-US" sz="160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studies/</a:t>
                      </a:r>
                      <a:r>
                        <a:rPr lang="en-US" sz="160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GCST000854</a:t>
                      </a:r>
                      <a:endParaRPr sz="1600">
                        <a:solidFill>
                          <a:srgbClr val="00B05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600"/>
                        <a:buFont typeface="Courier New"/>
                        <a:buNone/>
                      </a:pPr>
                      <a:r>
                        <a:rPr lang="en-US" sz="1600">
                          <a:solidFill>
                            <a:srgbClr val="0070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…/api</a:t>
                      </a:r>
                      <a:r>
                        <a:rPr lang="en-US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</a:t>
                      </a:r>
                      <a:r>
                        <a:rPr lang="en-US" sz="160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studies/</a:t>
                      </a:r>
                      <a:r>
                        <a:rPr lang="en-US" sz="160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GCST000854/associations</a:t>
                      </a:r>
                      <a:endParaRPr sz="1600">
                        <a:solidFill>
                          <a:srgbClr val="00B05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600"/>
                        <a:buFont typeface="Courier New"/>
                        <a:buNone/>
                      </a:pPr>
                      <a:r>
                        <a:rPr lang="en-US" sz="1600">
                          <a:solidFill>
                            <a:srgbClr val="0070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…/api</a:t>
                      </a:r>
                      <a:r>
                        <a:rPr lang="en-US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</a:t>
                      </a:r>
                      <a:r>
                        <a:rPr lang="en-US" sz="160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studies/</a:t>
                      </a:r>
                      <a:r>
                        <a:rPr lang="en-US" sz="160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search/findByPublicationIdPubmedId?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pubmedId=21041247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Understanding the returned data</a:t>
            </a:r>
            <a:endParaRPr/>
          </a:p>
        </p:txBody>
      </p:sp>
      <p:sp>
        <p:nvSpPr>
          <p:cNvPr id="156" name="Google Shape;156;p4"/>
          <p:cNvSpPr txBox="1">
            <a:spLocks noGrp="1"/>
          </p:cNvSpPr>
          <p:nvPr>
            <p:ph type="body" idx="1"/>
          </p:nvPr>
        </p:nvSpPr>
        <p:spPr>
          <a:xfrm>
            <a:off x="533400" y="1219199"/>
            <a:ext cx="8153400" cy="5056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54013" lvl="0" indent="-354013" algn="l" rtl="0">
              <a:spcBef>
                <a:spcPts val="0"/>
              </a:spcBef>
              <a:spcAft>
                <a:spcPts val="0"/>
              </a:spcAft>
              <a:buSzPts val="2880"/>
              <a:buChar char="•"/>
            </a:pPr>
            <a:r>
              <a:rPr lang="en-US"/>
              <a:t>The returned data is formatted in standardized, machine readable format (JSON):</a:t>
            </a:r>
            <a:endParaRPr/>
          </a:p>
          <a:p>
            <a:pPr marL="354013" lvl="0" indent="-171133" algn="l" rtl="0">
              <a:spcBef>
                <a:spcPts val="1055"/>
              </a:spcBef>
              <a:spcAft>
                <a:spcPts val="0"/>
              </a:spcAft>
              <a:buSzPts val="2880"/>
              <a:buNone/>
            </a:pPr>
            <a:endParaRPr/>
          </a:p>
          <a:p>
            <a:pPr marL="354013" lvl="0" indent="-171133" algn="l" rtl="0">
              <a:spcBef>
                <a:spcPts val="1055"/>
              </a:spcBef>
              <a:spcAft>
                <a:spcPts val="0"/>
              </a:spcAft>
              <a:buSzPts val="2880"/>
              <a:buNone/>
            </a:pPr>
            <a:endParaRPr/>
          </a:p>
          <a:p>
            <a:pPr marL="354013" lvl="0" indent="-171133" algn="l" rtl="0">
              <a:spcBef>
                <a:spcPts val="1055"/>
              </a:spcBef>
              <a:spcAft>
                <a:spcPts val="0"/>
              </a:spcAft>
              <a:buSzPts val="2880"/>
              <a:buNone/>
            </a:pPr>
            <a:endParaRPr/>
          </a:p>
          <a:p>
            <a:pPr marL="354013" lvl="0" indent="-171133" algn="l" rtl="0">
              <a:spcBef>
                <a:spcPts val="1055"/>
              </a:spcBef>
              <a:spcAft>
                <a:spcPts val="0"/>
              </a:spcAft>
              <a:buSzPts val="2880"/>
              <a:buNone/>
            </a:pPr>
            <a:endParaRPr/>
          </a:p>
          <a:p>
            <a:pPr marL="354013" lvl="0" indent="-354013" algn="l" rtl="0">
              <a:spcBef>
                <a:spcPts val="1055"/>
              </a:spcBef>
              <a:spcAft>
                <a:spcPts val="0"/>
              </a:spcAft>
              <a:buSzPts val="2880"/>
              <a:buChar char="•"/>
            </a:pPr>
            <a:r>
              <a:rPr lang="en-US"/>
              <a:t>Extract required field eg. study accession.</a:t>
            </a:r>
            <a:endParaRPr/>
          </a:p>
          <a:p>
            <a:pPr marL="354013" lvl="0" indent="-354013" algn="l" rtl="0">
              <a:spcBef>
                <a:spcPts val="1055"/>
              </a:spcBef>
              <a:spcAft>
                <a:spcPts val="0"/>
              </a:spcAft>
              <a:buSzPts val="2880"/>
              <a:buChar char="•"/>
            </a:pPr>
            <a:r>
              <a:rPr lang="en-US"/>
              <a:t>User has to be aware of the design of the returned data.</a:t>
            </a:r>
            <a:endParaRPr/>
          </a:p>
          <a:p>
            <a:pPr marL="354013" lvl="0" indent="-354013" algn="l" rtl="0">
              <a:spcBef>
                <a:spcPts val="1055"/>
              </a:spcBef>
              <a:spcAft>
                <a:spcPts val="0"/>
              </a:spcAft>
              <a:buSzPts val="2880"/>
              <a:buChar char="•"/>
            </a:pPr>
            <a:r>
              <a:rPr lang="en-US"/>
              <a:t>Documentation of the GWAS Catalog API:</a:t>
            </a:r>
            <a:endParaRPr/>
          </a:p>
          <a:p>
            <a:pPr marL="793750" lvl="3" indent="0" algn="l" rtl="0">
              <a:spcBef>
                <a:spcPts val="975"/>
              </a:spcBef>
              <a:spcAft>
                <a:spcPts val="0"/>
              </a:spcAft>
              <a:buSzPts val="2000"/>
              <a:buNone/>
            </a:pPr>
            <a:r>
              <a:rPr lang="en-US" b="1"/>
              <a:t>	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https://www.ebi.ac.uk/gwas/rest/docs/api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57" name="Google Shape;157;p4"/>
          <p:cNvGraphicFramePr/>
          <p:nvPr/>
        </p:nvGraphicFramePr>
        <p:xfrm>
          <a:off x="1149928" y="225140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{F41FCD68-DD51-4092-9630-B89A17E67193}</a:tableStyleId>
              </a:tblPr>
              <a:tblGrid>
                <a:gridCol w="360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Key-value pairs: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Lists: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441175" marR="0" lvl="2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B0F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</a:t>
                      </a:r>
                      <a:endParaRPr/>
                    </a:p>
                    <a:p>
                      <a:pPr marL="441175" marR="0" lvl="2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"key1": "value1",</a:t>
                      </a:r>
                      <a:endParaRPr/>
                    </a:p>
                    <a:p>
                      <a:pPr marL="441175" marR="0" lvl="2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"key2": "value2"</a:t>
                      </a:r>
                      <a:endParaRPr/>
                    </a:p>
                    <a:p>
                      <a:pPr marL="441175" marR="0" lvl="2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B0F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41175" marR="0" lvl="2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70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</a:t>
                      </a:r>
                      <a:endParaRPr/>
                    </a:p>
                    <a:p>
                      <a:pPr marL="441175" marR="0" lvl="2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"value1",</a:t>
                      </a:r>
                      <a:endParaRPr/>
                    </a:p>
                    <a:p>
                      <a:pPr marL="441175" marR="0" lvl="2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"value2"</a:t>
                      </a:r>
                      <a:endParaRPr/>
                    </a:p>
                    <a:p>
                      <a:pPr marL="441175" marR="0" lvl="2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70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GWAS Catalog REST API</a:t>
            </a:r>
            <a:endParaRPr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210400" y="1207025"/>
            <a:ext cx="8608800" cy="50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API address: </a:t>
            </a:r>
            <a:r>
              <a:rPr lang="en-US" sz="19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https://www.ebi.ac.uk/gwas/rest/api/</a:t>
            </a:r>
            <a:endParaRPr sz="1900" b="1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Endpoints:</a:t>
            </a:r>
            <a:endParaRPr sz="19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…/api</a:t>
            </a: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studies</a:t>
            </a:r>
            <a:r>
              <a:rPr lang="en-US" sz="1600" b="1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/GCST000028/associations</a:t>
            </a:r>
            <a:endParaRPr sz="1600" b="1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…/api</a:t>
            </a: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singleNucleotidePolymorphisms</a:t>
            </a:r>
            <a:r>
              <a:rPr lang="en-US" sz="1600" b="1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/rs224073/studies</a:t>
            </a:r>
            <a:endParaRPr sz="16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…/api</a:t>
            </a: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efoTraits</a:t>
            </a:r>
            <a:r>
              <a:rPr lang="en-US" sz="1600" b="1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/EFO_0001360</a:t>
            </a:r>
            <a:endParaRPr sz="16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…/api</a:t>
            </a: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associations</a:t>
            </a:r>
            <a:endParaRPr sz="1600" b="1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Search by...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	</a:t>
            </a:r>
            <a:r>
              <a:rPr lang="en-US" sz="16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…/api</a:t>
            </a: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endpoint</a:t>
            </a:r>
            <a:r>
              <a:rPr lang="en-US" sz="1600" b="1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/search</a:t>
            </a:r>
            <a:endParaRPr sz="1600" b="1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Search study by pubmed ID etc.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Search variant by gene, genomic region etc.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Search association by pubmed ID etc.</a:t>
            </a:r>
            <a:endParaRPr sz="1900"/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summary statistics REST API</a:t>
            </a:r>
            <a:endParaRPr/>
          </a:p>
        </p:txBody>
      </p:sp>
      <p:sp>
        <p:nvSpPr>
          <p:cNvPr id="169" name="Google Shape;169;p6"/>
          <p:cNvSpPr txBox="1">
            <a:spLocks noGrp="1"/>
          </p:cNvSpPr>
          <p:nvPr>
            <p:ph type="body" idx="1"/>
          </p:nvPr>
        </p:nvSpPr>
        <p:spPr>
          <a:xfrm>
            <a:off x="-32225" y="978425"/>
            <a:ext cx="9043200" cy="50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API address: </a:t>
            </a:r>
            <a:r>
              <a:rPr lang="en-US" sz="19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https://www.ebi.ac.uk/gwas/summary-statistics/api/</a:t>
            </a:r>
            <a:endParaRPr sz="1900" b="1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Endpoints:</a:t>
            </a:r>
            <a:endParaRPr sz="19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…/api</a:t>
            </a: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studies</a:t>
            </a:r>
            <a:r>
              <a:rPr lang="en-US" sz="1600" b="1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/GCST000028/associations		</a:t>
            </a:r>
            <a:r>
              <a:rPr lang="en-US" sz="1600" b="1" i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#associations for study</a:t>
            </a:r>
            <a:endParaRPr sz="1600" b="1" i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…/api</a:t>
            </a: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traits</a:t>
            </a:r>
            <a:r>
              <a:rPr lang="en-US" sz="1600" b="1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/EFO_0001360/associations		</a:t>
            </a:r>
            <a:r>
              <a:rPr lang="en-US" sz="1600" b="1" i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#associations for trait</a:t>
            </a:r>
            <a:endParaRPr sz="1600" b="1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…/api</a:t>
            </a: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chromosomes</a:t>
            </a:r>
            <a:r>
              <a:rPr lang="en-US" sz="1600" b="1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/11/associations		</a:t>
            </a:r>
            <a:r>
              <a:rPr lang="en-US" sz="1600" b="1" i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#associations for chromosome</a:t>
            </a:r>
            <a:endParaRPr sz="16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…/api</a:t>
            </a: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associations</a:t>
            </a:r>
            <a:r>
              <a:rPr lang="en-US" sz="1600" b="1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/rs224073			</a:t>
            </a:r>
            <a:r>
              <a:rPr lang="en-US" sz="1600" b="1" i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#associations for variant</a:t>
            </a:r>
            <a:endParaRPr sz="16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Filter by...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p-value e.g.</a:t>
            </a:r>
            <a:endParaRPr sz="1900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…/api</a:t>
            </a: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traits</a:t>
            </a:r>
            <a:r>
              <a:rPr lang="en-US" sz="1600" b="1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/EFO_0001360/associations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?p_lower=0.0&amp;p_upper=0.00001</a:t>
            </a:r>
            <a:endParaRPr sz="16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genomic region (chromosome endpoint only) e.g. </a:t>
            </a:r>
            <a:r>
              <a:rPr lang="en-US" sz="16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…/api</a:t>
            </a: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chromosomes</a:t>
            </a:r>
            <a:r>
              <a:rPr lang="en-US" sz="1600" b="1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/11/associations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?bp_lower=1184861&amp;bp_upper=118486153</a:t>
            </a:r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b09956d1b_0_9"/>
          <p:cNvSpPr txBox="1">
            <a:spLocks noGrp="1"/>
          </p:cNvSpPr>
          <p:nvPr>
            <p:ph type="body" idx="1"/>
          </p:nvPr>
        </p:nvSpPr>
        <p:spPr>
          <a:xfrm>
            <a:off x="321150" y="1253400"/>
            <a:ext cx="8577900" cy="435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Documentation on the APIs: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GWAS Catalog: </a:t>
            </a:r>
            <a:r>
              <a:rPr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https://www.ebi.ac.uk/gwas/rest/docs/api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Sum stats: </a:t>
            </a:r>
            <a:r>
              <a:rPr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https://www.ebi.ac.uk/gwas/summary-statistics/docs/</a:t>
            </a:r>
            <a:endParaRPr sz="2000"/>
          </a:p>
          <a:p>
            <a:pPr marL="457200" lvl="0" indent="0" algn="l" rtl="0">
              <a:spcBef>
                <a:spcPts val="575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spcBef>
                <a:spcPts val="575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JSON data format: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https://en.wikipedia.org/wiki/JSON</a:t>
            </a:r>
            <a:endParaRPr sz="2000"/>
          </a:p>
          <a:p>
            <a:pPr marL="457200" lvl="0" indent="0" algn="l" rtl="0">
              <a:spcBef>
                <a:spcPts val="575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spcBef>
                <a:spcPts val="575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REST APIs in general: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sz="1800"/>
          </a:p>
        </p:txBody>
      </p:sp>
      <p:sp>
        <p:nvSpPr>
          <p:cNvPr id="176" name="Google Shape;176;g5b09956d1b_0_9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8153400" cy="76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Further reading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MBL-EBI_slide_template_July_2015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737</Words>
  <Application>Microsoft Macintosh PowerPoint</Application>
  <PresentationFormat>On-screen Show (4:3)</PresentationFormat>
  <Paragraphs>132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Courier New</vt:lpstr>
      <vt:lpstr>Helvetica Neue</vt:lpstr>
      <vt:lpstr>Times</vt:lpstr>
      <vt:lpstr>Calibri</vt:lpstr>
      <vt:lpstr>EMBL-EBI_slide_template_July_2015</vt:lpstr>
      <vt:lpstr>Programmatic data access and retrieval</vt:lpstr>
      <vt:lpstr>API Workshop</vt:lpstr>
      <vt:lpstr>High-throughput access</vt:lpstr>
      <vt:lpstr>What is an API?</vt:lpstr>
      <vt:lpstr>Extracting data</vt:lpstr>
      <vt:lpstr>Understanding the returned data</vt:lpstr>
      <vt:lpstr>The GWAS Catalog REST API</vt:lpstr>
      <vt:lpstr>The summary statistics REST API</vt:lpstr>
      <vt:lpstr>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Programmatic data access and retrieval</dc:title>
  <dc:creator>Daniel Suveges</dc:creator>
  <cp:lastModifiedBy>Daniel Suveges</cp:lastModifiedBy>
  <cp:revision>1</cp:revision>
  <dcterms:created xsi:type="dcterms:W3CDTF">2019-05-16T14:24:52Z</dcterms:created>
  <dcterms:modified xsi:type="dcterms:W3CDTF">2019-06-04T10:47:37Z</dcterms:modified>
</cp:coreProperties>
</file>